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256" r:id="rId2"/>
    <p:sldId id="300" r:id="rId3"/>
    <p:sldId id="301" r:id="rId4"/>
    <p:sldId id="303" r:id="rId5"/>
    <p:sldId id="304" r:id="rId6"/>
    <p:sldId id="306" r:id="rId7"/>
    <p:sldId id="308" r:id="rId8"/>
    <p:sldId id="307" r:id="rId9"/>
    <p:sldId id="309" r:id="rId10"/>
    <p:sldId id="305" r:id="rId11"/>
    <p:sldId id="310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20" r:id="rId20"/>
    <p:sldId id="319" r:id="rId21"/>
    <p:sldId id="321" r:id="rId22"/>
    <p:sldId id="323" r:id="rId23"/>
    <p:sldId id="325" r:id="rId24"/>
    <p:sldId id="324" r:id="rId25"/>
    <p:sldId id="326" r:id="rId26"/>
    <p:sldId id="322" r:id="rId27"/>
    <p:sldId id="329" r:id="rId28"/>
    <p:sldId id="331" r:id="rId29"/>
    <p:sldId id="332" r:id="rId30"/>
    <p:sldId id="333" r:id="rId31"/>
    <p:sldId id="334" r:id="rId32"/>
    <p:sldId id="299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C6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0" autoAdjust="0"/>
    <p:restoredTop sz="88967" autoAdjust="0"/>
  </p:normalViewPr>
  <p:slideViewPr>
    <p:cSldViewPr>
      <p:cViewPr>
        <p:scale>
          <a:sx n="80" d="100"/>
          <a:sy n="80" d="100"/>
        </p:scale>
        <p:origin x="-1266" y="-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3A6AF-67E2-4434-BD08-E5F429E26438}" type="datetimeFigureOut">
              <a:rPr lang="zh-TW" altLang="en-US" smtClean="0"/>
              <a:t>2015/10/15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86B13-8BA2-4E7F-87CF-EC2069CD53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8400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86B13-8BA2-4E7F-87CF-EC2069CD534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86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86B13-8BA2-4E7F-87CF-EC2069CD534F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56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86B13-8BA2-4E7F-87CF-EC2069CD534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38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WinSpeed:13.9-max</a:t>
            </a:r>
            <a:r>
              <a:rPr lang="zh-TW" altLang="en-US" sz="1200" b="0" baseline="0" dirty="0" smtClean="0">
                <a:solidFill>
                  <a:schemeClr val="tx1"/>
                </a:solidFill>
                <a:effectLst/>
                <a:latin typeface="+mn-lt"/>
                <a:ea typeface="+mn-ea"/>
              </a:rPr>
              <a:t> </a:t>
            </a:r>
            <a:r>
              <a:rPr lang="en-US" altLang="zh-TW" sz="1200" b="0" baseline="0" dirty="0" smtClean="0">
                <a:solidFill>
                  <a:schemeClr val="tx1"/>
                </a:solidFill>
                <a:effectLst/>
                <a:latin typeface="+mn-lt"/>
                <a:ea typeface="+mn-ea"/>
              </a:rPr>
              <a:t>or </a:t>
            </a:r>
            <a:r>
              <a:rPr lang="en-US" altLang="zh-TW" sz="16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Humidity:1-40 or </a:t>
            </a:r>
            <a:r>
              <a:rPr lang="en-US" altLang="zh-TW" sz="20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Downpour</a:t>
            </a:r>
            <a:r>
              <a:rPr lang="zh-TW" altLang="en-US" sz="2800" b="0" baseline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TW" sz="20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6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86B13-8BA2-4E7F-87CF-EC2069CD534F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046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BB4F9-1FBE-4173-82D7-8D30282F210A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4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258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568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7F1B-91EB-433E-AF0B-169BA8BD2359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2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384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ACB65-BFD8-4239-82E0-BA235771972D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7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31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3051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1603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364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32F8-27ED-4348-BF78-62FA85A19BC2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930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32F8-27ED-4348-BF78-62FA85A19BC2}" type="datetime1">
              <a:rPr lang="en-US" altLang="zh-TW" smtClean="0"/>
              <a:t>10/15/2015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9957-6C64-44D4-B360-CF457B51F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1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Forecasting Fine-Grained Air Quality Based on Big Data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2842642"/>
            <a:ext cx="7848872" cy="21053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Date: 2015/10/15</a:t>
            </a:r>
          </a:p>
          <a:p>
            <a:pPr algn="l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Author: Yu Zheng,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Xiuwen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Yi,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 Li1,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Ruiyuan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Li1,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Zhangqing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Shan,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Chang,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Tianrui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  <a:p>
            <a:pPr algn="l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KDD '15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Advisor: </a:t>
            </a:r>
            <a:r>
              <a:rPr lang="en-US" altLang="zh-TW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Jia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-ling </a:t>
            </a:r>
            <a:r>
              <a:rPr lang="en-US" altLang="zh-TW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Koh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l"/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Spearker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en-US" altLang="zh-TW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LIN,CI-JIE</a:t>
            </a:r>
            <a:endParaRPr lang="en-US" sz="2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Predictor (TP)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prediction more from its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historical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conditions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employed to model the local change of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model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hour in the next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hours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two models for each time interval (from 7 to 48 hours) to predict its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and minimum values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94" y="3651870"/>
            <a:ext cx="5837213" cy="1088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7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AQIs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past ℎ hours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station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local meteorology (such as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sunny, overcast, cloudy, foggy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humidity, wind speed, and direction) at the current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day and day of the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week </a:t>
                </a:r>
              </a:p>
              <a:p>
                <a:pPr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weather forecasts (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including Sunny/overcast/cloudy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wind speed, and wind direction) of the time interval we are going to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5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2"/>
          <a:stretch/>
        </p:blipFill>
        <p:spPr bwMode="auto">
          <a:xfrm>
            <a:off x="611560" y="1203598"/>
            <a:ext cx="792088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827584" y="3363838"/>
            <a:ext cx="2520280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6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Predictor (SP)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1"/>
            <a:ext cx="8229600" cy="3394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odeling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air pollution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air quality from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locations’ status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consisting of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and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spatial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predictors corresponding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different future time intervals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major steps: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partition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aggregation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based on a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partition and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aggregation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space into regions by using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circles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average </a:t>
            </a: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AQI for a given kind of air 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pollutant; </a:t>
            </a: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for 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humidity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will only have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set</a:t>
            </a: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aggregated </a:t>
            </a:r>
            <a:r>
              <a:rPr lang="en-US" altLang="zh-TW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quality readings and meteorology</a:t>
            </a:r>
            <a:endParaRPr lang="en-US" altLang="zh-TW" sz="2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86"/>
          <a:stretch/>
        </p:blipFill>
        <p:spPr bwMode="auto">
          <a:xfrm>
            <a:off x="1979712" y="3315097"/>
            <a:ext cx="5216624" cy="18489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000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Predictor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95300" y="915566"/>
                <a:ext cx="8229600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n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Features of SP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AQI of the past three hours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𝑨𝑸𝑰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meteorological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features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including the wind speed and direction, of the current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" y="915566"/>
                <a:ext cx="8229600" cy="4525963"/>
              </a:xfrm>
              <a:prstGeom prst="rect">
                <a:avLst/>
              </a:prstGeom>
              <a:blipFill rotWithShape="1">
                <a:blip r:embed="rId3"/>
                <a:stretch>
                  <a:fillRect l="-963" t="-1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059" y="2139702"/>
            <a:ext cx="3308564" cy="300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2"/>
          <a:stretch/>
        </p:blipFill>
        <p:spPr bwMode="auto">
          <a:xfrm>
            <a:off x="611560" y="1203598"/>
            <a:ext cx="792088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827584" y="4155926"/>
            <a:ext cx="5256584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6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Aggregator(PA)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 aggregator dynamically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integrates the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predictions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and temporal predictors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made for a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 Set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speed, direction, humidity,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sunny, cloudy, overcast, and foggy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predictions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by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and temporal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predictors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Δ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𝐴𝑄𝐼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(from the ground truth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 Tree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(RT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model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dynamic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these factors and predictions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Aggregator(PA)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18" y="1275607"/>
            <a:ext cx="8176964" cy="3541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9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2"/>
          <a:stretch/>
        </p:blipFill>
        <p:spPr bwMode="auto">
          <a:xfrm>
            <a:off x="611560" y="1203598"/>
            <a:ext cx="792088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7020272" y="3291830"/>
            <a:ext cx="1656184" cy="72610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Inflection Predictor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quality of a location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sharply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few hours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infrequent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predicted </a:t>
            </a: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Invoke to handle sudden changes</a:t>
            </a:r>
          </a:p>
          <a:p>
            <a:pPr lvl="1"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know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invoke the IP model</a:t>
            </a:r>
          </a:p>
          <a:p>
            <a:pPr>
              <a:buFont typeface="Wingdings" panose="05000000000000000000" pitchFamily="2" charset="2"/>
              <a:buChar char="n"/>
            </a:pP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8"/>
          <a:stretch/>
        </p:blipFill>
        <p:spPr bwMode="auto">
          <a:xfrm>
            <a:off x="1517458" y="3003798"/>
            <a:ext cx="6109084" cy="2139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4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Inflection Predictor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sudden drop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historical data </a:t>
                </a:r>
                <a:r>
                  <a:rPr lang="zh-TW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𝐷</a:t>
                </a:r>
                <a:endPara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514350"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AQI is bigger than 200 and decreases over </a:t>
                </a:r>
                <a:r>
                  <a:rPr lang="en-US" altLang="zh-TW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threshold 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next few hours</a:t>
                </a:r>
                <a:endParaRPr lang="zh-TW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surpassing ranges and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categories</a:t>
                </a:r>
                <a:endParaRPr lang="en-US" altLang="zh-TW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10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9"/>
          <a:stretch/>
        </p:blipFill>
        <p:spPr bwMode="auto">
          <a:xfrm>
            <a:off x="688876" y="2355726"/>
            <a:ext cx="7766248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93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552242"/>
            <a:ext cx="2766505" cy="975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Inflection Predictor (IP)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72711" y="3673886"/>
                <a:ext cx="3794308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𝑀𝑎𝑥</m:t>
                                  </m:r>
                                </m:e>
                                <m:lim/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  <m:r>
                                            <a:rPr lang="en-U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)×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∆|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711" y="3673886"/>
                <a:ext cx="3794308" cy="7087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" y="4697944"/>
                <a:ext cx="90678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 is a collection of instances retrieved by a set of surpassing ranges and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categories</a:t>
                </a:r>
                <a:endParaRPr lang="en-US" i="1" dirty="0" smtClean="0"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4697944"/>
                <a:ext cx="9067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15089" y="3867894"/>
                <a:ext cx="460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089" y="3867894"/>
                <a:ext cx="46076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34309" y="3680023"/>
                <a:ext cx="466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309" y="3680023"/>
                <a:ext cx="46608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內容版面配置區 2"/>
              <p:cNvSpPr txBox="1">
                <a:spLocks/>
              </p:cNvSpPr>
              <p:nvPr/>
            </p:nvSpPr>
            <p:spPr>
              <a:xfrm>
                <a:off x="457200" y="1200151"/>
                <a:ext cx="8229600" cy="33944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lvl="1" indent="-514350">
                  <a:buFont typeface="+mj-lt"/>
                  <a:buAutoNum type="arabicPeriod" startAt="3"/>
                </a:pPr>
                <a:r>
                  <a:rPr lang="en-US" altLang="zh-TW" sz="1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Select surpassing ranges and categories as thresholds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are multiple surpassing ranges and categories, some of them may 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really be discriminative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enough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need to find a set of surpassing ranges and categories as thresholds, with which we can retrieve as </a:t>
                </a:r>
                <a:r>
                  <a:rPr lang="en-US" altLang="zh-TW" sz="1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 instances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TW" sz="1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</a:t>
                </a: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while involving the instances </a:t>
                </a:r>
                <a:r>
                  <a:rPr lang="en-US" altLang="zh-TW" sz="1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𝐷</a:t>
                </a:r>
                <a:r>
                  <a:rPr lang="zh-TW" altLang="en-US" sz="1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</a:t>
                </a:r>
                <a:r>
                  <a:rPr lang="en-US" altLang="zh-TW" sz="18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TW" altLang="en-US" sz="1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few as </a:t>
                </a:r>
                <a:r>
                  <a:rPr lang="en-US" altLang="zh-TW" sz="1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possible</a:t>
                </a:r>
              </a:p>
              <a:p>
                <a:pPr lvl="1">
                  <a:buFont typeface="Wingdings" panose="05000000000000000000" pitchFamily="2" charset="2"/>
                  <a:buChar char="n"/>
                </a:pPr>
                <a:r>
                  <a:rPr lang="en-US" altLang="zh-TW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problem can be solved by using </a:t>
                </a:r>
                <a:r>
                  <a:rPr lang="en-US" altLang="zh-TW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Simulated Annealing</a:t>
                </a:r>
                <a:endParaRPr lang="zh-TW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00151"/>
                <a:ext cx="8229600" cy="3394472"/>
              </a:xfrm>
              <a:prstGeom prst="rect">
                <a:avLst/>
              </a:prstGeom>
              <a:blipFill rotWithShape="1">
                <a:blip r:embed="rId7"/>
                <a:stretch>
                  <a:fillRect l="-444" t="-898" r="-5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9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Inflection Predictor (IP)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685112"/>
                  </p:ext>
                </p:extLst>
              </p:nvPr>
            </p:nvGraphicFramePr>
            <p:xfrm>
              <a:off x="1143000" y="1347614"/>
              <a:ext cx="6858000" cy="25711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2259"/>
                    <a:gridCol w="1142525"/>
                    <a:gridCol w="1303905"/>
                    <a:gridCol w="1413873"/>
                    <a:gridCol w="945438"/>
                  </a:tblGrid>
                  <a:tr h="54954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4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Ranges/categories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|/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𝑫</m:t>
                                        </m:r>
                                      </m:e>
                                      <m:sub>
                                        <m:r>
                                          <a:rPr lang="en-US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4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600">
                                  <a:effectLst/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/|D-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>
                              <a:effectLst/>
                            </a:rPr>
                            <a:t>|</a:t>
                          </a:r>
                          <a:endParaRPr lang="en-US" sz="20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|/∆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>
                                    <a:effectLst/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</m:oMath>
                            </m:oMathPara>
                          </a14:m>
                          <a:endParaRPr lang="en-US" sz="200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C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WinSpeed:13.9-max</a:t>
                          </a:r>
                          <a:endParaRPr lang="en-US" sz="1800" dirty="0">
                            <a:solidFill>
                              <a:srgbClr val="FFC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0.130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0.031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0.065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0.006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C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Humidity:1-40</a:t>
                          </a:r>
                          <a:endParaRPr lang="en-US" sz="1800" dirty="0">
                            <a:solidFill>
                              <a:srgbClr val="FFC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0.380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0.173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0.128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0.026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C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Downpour</a:t>
                          </a:r>
                          <a:endParaRPr lang="en-US" sz="1800" dirty="0">
                            <a:solidFill>
                              <a:srgbClr val="FFC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0.382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0.174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0.714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0.149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Wind Northwest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0.478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0.263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0.078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0.017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Sunny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0.643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0.405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0.084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0.020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Moderate rainy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0.680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0.437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0.087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0.020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5685112"/>
                  </p:ext>
                </p:extLst>
              </p:nvPr>
            </p:nvGraphicFramePr>
            <p:xfrm>
              <a:off x="1143000" y="1347614"/>
              <a:ext cx="6858000" cy="25711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052259"/>
                    <a:gridCol w="1142525"/>
                    <a:gridCol w="1303905"/>
                    <a:gridCol w="1413873"/>
                    <a:gridCol w="945438"/>
                  </a:tblGrid>
                  <a:tr h="54954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40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Ranges/categories</a:t>
                          </a:r>
                          <a:endParaRPr lang="en-US" sz="2000" dirty="0">
                            <a:effectLst/>
                            <a:latin typeface="Times New Roman" panose="02020603050405020304" pitchFamily="18" charset="0"/>
                            <a:ea typeface="SimSun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80749" r="-321390" b="-3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45327" r="-180841" b="-3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318534" r="-66810" b="-37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26452" b="-376667"/>
                          </a:stretch>
                        </a:blipFill>
                      </a:tcPr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C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WinSpeed:13.9-max</a:t>
                          </a:r>
                          <a:endParaRPr lang="en-US" sz="1800" dirty="0">
                            <a:solidFill>
                              <a:srgbClr val="FFC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0.130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0.031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0.065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0.006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C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Humidity:1-40</a:t>
                          </a:r>
                          <a:endParaRPr lang="en-US" sz="1800" dirty="0">
                            <a:solidFill>
                              <a:srgbClr val="FFC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0.380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0.173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0.128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0.026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rgbClr val="FFC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Downpour</a:t>
                          </a:r>
                          <a:endParaRPr lang="en-US" sz="1800" dirty="0">
                            <a:solidFill>
                              <a:srgbClr val="FFC0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0.382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0.174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0.714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0.149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Wind Northwest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0.478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0.263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0.078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0.017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Sunny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0.643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0.405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0.084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0.020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933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Moderate rainy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0.680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0.437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0.087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0.020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43788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Inflection Predictor (IP)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 startAt="4"/>
                </a:pP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Train an inflection predictor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514350"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features used in the inflection predictor to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specific drop values are the </a:t>
                </a:r>
                <a:r>
                  <a:rPr lang="en-US" altLang="zh-TW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as those of the temporal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predictor</a:t>
                </a:r>
              </a:p>
              <a:p>
                <a:pPr marL="914400" lvl="1" indent="-514350">
                  <a:buFont typeface="Wingdings" panose="05000000000000000000" pitchFamily="2" charset="2"/>
                  <a:buChar char="n"/>
                </a:pP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inflection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predictor is based on a </a:t>
                </a:r>
                <a:r>
                  <a:rPr lang="en-US" altLang="zh-TW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</a:t>
                </a:r>
              </a:p>
              <a:p>
                <a:pPr marL="914400" lvl="1" indent="-514350">
                  <a:buFont typeface="Wingdings" panose="05000000000000000000" pitchFamily="2" charset="2"/>
                  <a:buChar char="n"/>
                </a:pP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output of the inflection predictor is a delta of AQI to be appended to the final result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436" r="-11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17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945319"/>
            <a:ext cx="5688632" cy="42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4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7429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93313137"/>
                  </p:ext>
                </p:extLst>
              </p:nvPr>
            </p:nvGraphicFramePr>
            <p:xfrm>
              <a:off x="609601" y="1143000"/>
              <a:ext cx="8001003" cy="161863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65489"/>
                    <a:gridCol w="734786"/>
                    <a:gridCol w="661308"/>
                    <a:gridCol w="734786"/>
                    <a:gridCol w="661308"/>
                    <a:gridCol w="661308"/>
                    <a:gridCol w="587828"/>
                    <a:gridCol w="587828"/>
                    <a:gridCol w="661308"/>
                    <a:gridCol w="661308"/>
                    <a:gridCol w="583746"/>
                  </a:tblGrid>
                  <a:tr h="32004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Time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1-6h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7-12h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13-24h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25-48h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Sudden Changes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981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Cities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>
                                    <a:effectLst/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27003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Beijing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0.750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0.62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0.53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78.3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0.496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81.1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0.300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78.3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27003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Tianjin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0.746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31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0.634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62.1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0.595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67.4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0.579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68.6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0.437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70.9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27003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Guangzhou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0.805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0.748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23.9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0.714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26.8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0.681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29.5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0.477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54.6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27003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Shenzhen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0.838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8.4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0.764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17.6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0.728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0.689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22.8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0.575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45.3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71846192"/>
                  </p:ext>
                </p:extLst>
              </p:nvPr>
            </p:nvGraphicFramePr>
            <p:xfrm>
              <a:off x="609600" y="1524000"/>
              <a:ext cx="8001003" cy="2131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465489"/>
                    <a:gridCol w="734786"/>
                    <a:gridCol w="661308"/>
                    <a:gridCol w="734786"/>
                    <a:gridCol w="661308"/>
                    <a:gridCol w="661308"/>
                    <a:gridCol w="587828"/>
                    <a:gridCol w="587828"/>
                    <a:gridCol w="661308"/>
                    <a:gridCol w="661308"/>
                    <a:gridCol w="583746"/>
                  </a:tblGrid>
                  <a:tr h="42672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Time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1-6h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7-12h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13-24h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25-48h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Sudden Changes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6416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Cities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0000" t="-183721" r="-790083" b="-565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33028" t="-183721" r="-777064" b="-565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93333" t="-183721" r="-605833" b="-565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543119" t="-183721" r="-566972" b="-565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649074" t="-183721" r="-472222" b="-565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34021" t="-183721" r="-425773" b="-565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943750" t="-183721" r="-330208" b="-565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919266" t="-183721" r="-190826" b="-565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28704" t="-183721" r="-92593" b="-5651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269792" t="-183721" r="-4167" b="-565116"/>
                          </a:stretch>
                        </a:blipFill>
                      </a:tcPr>
                    </a:tc>
                  </a:tr>
                  <a:tr h="3600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Beijing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0.750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0.62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78.3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0.496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81.1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0.300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78.3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3600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Tianjin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0.746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0.634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62.1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0.595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67.4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0.579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68.6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0.437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70.9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3600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Guangzhou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0.805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13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0.748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23.9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0.714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26.8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0.681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29.5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0.477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54.6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  <a:tr h="36005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Shenzhen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0.838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8.4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0.764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17.6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0.728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20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0.689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22.8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0.575</a:t>
                          </a:r>
                          <a:endParaRPr lang="en-US" sz="16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45.3</a:t>
                          </a:r>
                          <a:endParaRPr lang="en-US" sz="16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05600" y="3086100"/>
                <a:ext cx="1939825" cy="625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600" i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4114800"/>
                <a:ext cx="1939826" cy="6250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0" y="3829051"/>
                <a:ext cx="1488484" cy="5071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|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effectLst/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effectLst/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|</m:t>
                            </m:r>
                          </m:e>
                        </m:nary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105400"/>
                <a:ext cx="1488484" cy="507127"/>
              </a:xfrm>
              <a:prstGeom prst="rect">
                <a:avLst/>
              </a:prstGeom>
              <a:blipFill rotWithShape="0">
                <a:blip r:embed="rId5"/>
                <a:stretch>
                  <a:fillRect t="-65060" r="-2459" b="-54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6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498"/>
            <a:ext cx="9143999" cy="16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29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98" y="1923678"/>
            <a:ext cx="5467404" cy="158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are increasingly concerned with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pollution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impacts human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and sustainable development around the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rising demand for the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of future air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inform people’s decision making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TW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eport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real-time air quality forecasting system that uses data-driven models to predict fine-grained air quality over the following 48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 an accuracy of 0.75 for the first 6 hours and 0.6 for the next 7-12 hours in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Beijing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predicts the sudden changes of air quality much better than baseline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6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TW" sz="6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for listening</a:t>
            </a:r>
            <a:endParaRPr lang="zh-TW" altLang="en-US" sz="6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5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complex factors vs.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insufficient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inaccurate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Urban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changes over location and time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Inflection points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changes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8"/>
          <a:stretch/>
        </p:blipFill>
        <p:spPr bwMode="auto">
          <a:xfrm>
            <a:off x="1294284" y="2686050"/>
            <a:ext cx="6555432" cy="2333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68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Goal: construct a real-time air quality forecasting system that uses data-driven models to predict fine-grained air quality over the following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hours(first 6, 7-12, 12-24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24-48 hours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8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TW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of our system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9957-6C64-44D4-B360-CF457B51FDFA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9778"/>
            <a:ext cx="8476977" cy="32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5868144" y="1707654"/>
            <a:ext cx="1512168" cy="8640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577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2"/>
          <a:stretch/>
        </p:blipFill>
        <p:spPr bwMode="auto">
          <a:xfrm>
            <a:off x="611560" y="1203598"/>
            <a:ext cx="792088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999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32"/>
          <a:stretch/>
        </p:blipFill>
        <p:spPr bwMode="auto">
          <a:xfrm>
            <a:off x="611560" y="1203598"/>
            <a:ext cx="7920880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563888" y="3363838"/>
            <a:ext cx="3456384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自訂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1B10"/>
      </a:hlink>
      <a:folHlink>
        <a:srgbClr val="1D1B1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6485</TotalTime>
  <Words>1086</Words>
  <Application>Microsoft Office PowerPoint</Application>
  <PresentationFormat>如螢幕大小 (16:9)</PresentationFormat>
  <Paragraphs>234</Paragraphs>
  <Slides>32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3" baseType="lpstr">
      <vt:lpstr>Office 佈景主題</vt:lpstr>
      <vt:lpstr>Forecasting Fine-Grained Air Quality Based on Big Data</vt:lpstr>
      <vt:lpstr>Outline</vt:lpstr>
      <vt:lpstr>Introduction</vt:lpstr>
      <vt:lpstr>Challenges</vt:lpstr>
      <vt:lpstr>Introduction</vt:lpstr>
      <vt:lpstr>Outline</vt:lpstr>
      <vt:lpstr>Architecture of our system </vt:lpstr>
      <vt:lpstr>Framework</vt:lpstr>
      <vt:lpstr>Framework</vt:lpstr>
      <vt:lpstr>Temporal Predictor (TP)</vt:lpstr>
      <vt:lpstr>Features</vt:lpstr>
      <vt:lpstr>Framework</vt:lpstr>
      <vt:lpstr>Spatial Predictor (SP)</vt:lpstr>
      <vt:lpstr>Spatial partition and aggregation</vt:lpstr>
      <vt:lpstr>Spatial Predictor</vt:lpstr>
      <vt:lpstr>Framework</vt:lpstr>
      <vt:lpstr>Prediction Aggregator(PA)</vt:lpstr>
      <vt:lpstr>Prediction Aggregator(PA)</vt:lpstr>
      <vt:lpstr>Framework</vt:lpstr>
      <vt:lpstr>Inflection Predictor </vt:lpstr>
      <vt:lpstr>Inflection Predictor </vt:lpstr>
      <vt:lpstr>Inflection Predictor (IP)</vt:lpstr>
      <vt:lpstr>Inflection Predictor (IP)</vt:lpstr>
      <vt:lpstr>Inflection Predictor (IP)</vt:lpstr>
      <vt:lpstr>Outline</vt:lpstr>
      <vt:lpstr>Datasets </vt:lpstr>
      <vt:lpstr>Results</vt:lpstr>
      <vt:lpstr>Results</vt:lpstr>
      <vt:lpstr>Results</vt:lpstr>
      <vt:lpstr>Outline</vt:lpstr>
      <vt:lpstr>Conclusion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Facet Search to the General Web</dc:title>
  <dc:creator>林萬賀</dc:creator>
  <cp:lastModifiedBy>Administrator</cp:lastModifiedBy>
  <cp:revision>857</cp:revision>
  <dcterms:created xsi:type="dcterms:W3CDTF">2014-11-25T14:04:58Z</dcterms:created>
  <dcterms:modified xsi:type="dcterms:W3CDTF">2015-10-14T17:16:13Z</dcterms:modified>
</cp:coreProperties>
</file>